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71" r:id="rId2"/>
  </p:sldMasterIdLst>
  <p:notesMasterIdLst>
    <p:notesMasterId r:id="rId16"/>
  </p:notesMasterIdLst>
  <p:sldIdLst>
    <p:sldId id="272" r:id="rId3"/>
    <p:sldId id="273" r:id="rId4"/>
    <p:sldId id="258" r:id="rId5"/>
    <p:sldId id="278" r:id="rId6"/>
    <p:sldId id="275" r:id="rId7"/>
    <p:sldId id="277" r:id="rId8"/>
    <p:sldId id="280" r:id="rId9"/>
    <p:sldId id="281" r:id="rId10"/>
    <p:sldId id="282" r:id="rId11"/>
    <p:sldId id="266" r:id="rId12"/>
    <p:sldId id="283" r:id="rId13"/>
    <p:sldId id="285" r:id="rId14"/>
    <p:sldId id="28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1219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87C7D3-C19E-4F08-B196-343F1790AF0F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29EB9-CEC3-4A64-BEEA-4C0CE1420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153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29EB9-CEC3-4A64-BEEA-4C0CE142049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273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29EB9-CEC3-4A64-BEEA-4C0CE142049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456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FDCEE-5DBE-4EAD-A4E2-5F3E7D89807D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4F96B-61B7-4C97-A5FF-8DCA2836AFC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26484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A454D-22F8-4B4A-9386-6B59E8052AE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FBFAE-2B9B-4E57-882E-AECD0C6DDAA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983801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82B4F-0871-400A-B6B3-F85C244A94F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2CED3-1199-4391-87C7-E29ABEDD4A2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137062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4F44D-C1FE-4226-8351-81DD467D4E71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9DF23-D539-4FAE-802B-3FCA499609B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70497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B7039-E7A5-48C4-AADC-D7CD2AB2EA35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B42A0-1984-4A6A-9EF0-B1F46A2BD09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662049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5B1F6-49EA-405B-8913-1FD87F433D5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65721-2CC7-49F7-8DF4-247C6FD6582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852944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13476-AB92-4970-9BBD-11EFB0726EE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D3FDF-ED9A-416A-9DB6-506A2D9736A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869576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CAB43-A6FD-48F0-9500-BCE1F7415F0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5D26C-B245-47FF-8E42-BB426B4B46C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41677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644C9-2F2B-457C-AA4E-E549C3673C8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E6D19-0378-4304-9E3B-E357E9D14D6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434876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EFFE3-E5E8-41E5-A87F-5890EA3D0D9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4F575-2319-4906-89F8-E8A6F8F2CCC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75748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1F50A-D629-4549-8C0F-AA3A283DCD32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EEB01-30BA-45E9-9C6C-482D622B6C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045070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696464"/>
                </a:solidFill>
              </a:defRPr>
            </a:lvl1pPr>
          </a:lstStyle>
          <a:p>
            <a:pPr>
              <a:defRPr/>
            </a:pPr>
            <a:fld id="{EB735A27-4F8C-4664-92B6-A8B05290AADA}" type="datetime1">
              <a:rPr lang="ru-RU"/>
              <a:pPr>
                <a:defRPr/>
              </a:pPr>
              <a:t>21.12.2020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96464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481BF-9422-4564-AB3C-72227127295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45110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83DF27C-5968-4187-80D2-A3C1C110151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D54DB9-398A-4BF8-B0C3-2072F692C95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1" name="Picture 2" descr="D:\ПРОСВЕЩЕНИЕ\Картинки в пособиях\Логотипы_для_презентаций\Лого_Просвещение\Логтип из-ва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2388" y="6200775"/>
            <a:ext cx="14954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1250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navigator.firo.r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620688"/>
            <a:ext cx="9144000" cy="1685745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dirty="0" smtClean="0">
                <a:solidFill>
                  <a:schemeClr val="tx1"/>
                </a:solidFill>
                <a:effectLst/>
              </a:rPr>
            </a:br>
            <a:r>
              <a:rPr lang="ru-RU" sz="2400" dirty="0">
                <a:solidFill>
                  <a:schemeClr val="tx1"/>
                </a:solidFill>
                <a:effectLst/>
              </a:rPr>
              <a:t/>
            </a:r>
            <a:br>
              <a:rPr lang="ru-RU" sz="2400" dirty="0">
                <a:solidFill>
                  <a:schemeClr val="tx1"/>
                </a:solidFill>
                <a:effectLst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dirty="0" smtClean="0">
                <a:solidFill>
                  <a:schemeClr val="tx1"/>
                </a:solidFill>
                <a:effectLst/>
              </a:rPr>
            </a:br>
            <a:r>
              <a:rPr lang="ru-RU" sz="2400" dirty="0">
                <a:solidFill>
                  <a:schemeClr val="tx1"/>
                </a:solidFill>
                <a:effectLst/>
              </a:rPr>
              <a:t/>
            </a:r>
            <a:br>
              <a:rPr lang="ru-RU" sz="2400" dirty="0">
                <a:solidFill>
                  <a:schemeClr val="tx1"/>
                </a:solidFill>
                <a:effectLst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dirty="0" smtClean="0">
                <a:solidFill>
                  <a:schemeClr val="tx1"/>
                </a:solidFill>
                <a:effectLst/>
              </a:rPr>
            </a:br>
            <a:r>
              <a:rPr lang="ru-RU" sz="2400" dirty="0">
                <a:solidFill>
                  <a:schemeClr val="tx1"/>
                </a:solidFill>
                <a:effectLst/>
              </a:rPr>
              <a:t/>
            </a:r>
            <a:br>
              <a:rPr lang="ru-RU" sz="2400" dirty="0">
                <a:solidFill>
                  <a:schemeClr val="tx1"/>
                </a:solidFill>
                <a:effectLst/>
              </a:rPr>
            </a:br>
            <a:endParaRPr lang="ru-RU" sz="24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620688"/>
            <a:ext cx="8496944" cy="36004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7030A0"/>
                </a:solidFill>
              </a:rPr>
              <a:t>Презентация для родителей</a:t>
            </a:r>
            <a:br>
              <a:rPr lang="ru-RU" sz="2800" b="1" dirty="0">
                <a:solidFill>
                  <a:srgbClr val="7030A0"/>
                </a:solidFill>
              </a:rPr>
            </a:br>
            <a:r>
              <a:rPr lang="ru-RU" sz="2800" b="1" dirty="0">
                <a:solidFill>
                  <a:srgbClr val="7030A0"/>
                </a:solidFill>
              </a:rPr>
              <a:t> </a:t>
            </a:r>
            <a:br>
              <a:rPr lang="ru-RU" sz="2800" b="1" dirty="0">
                <a:solidFill>
                  <a:srgbClr val="7030A0"/>
                </a:solidFill>
              </a:rPr>
            </a:br>
            <a:r>
              <a:rPr lang="ru-RU" sz="2800" b="1" dirty="0">
                <a:solidFill>
                  <a:schemeClr val="tx1"/>
                </a:solidFill>
              </a:rPr>
              <a:t>Ознакомление с основной </a:t>
            </a:r>
            <a:r>
              <a:rPr lang="ru-RU" sz="2800" b="1" dirty="0" smtClean="0">
                <a:solidFill>
                  <a:schemeClr val="tx1"/>
                </a:solidFill>
              </a:rPr>
              <a:t>общеобразовательной программой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Муниципального бюджетного дошкольного образовательного учреждения </a:t>
            </a:r>
            <a:r>
              <a:rPr lang="ru-RU" sz="2800" dirty="0">
                <a:solidFill>
                  <a:schemeClr val="tx1"/>
                </a:solidFill>
              </a:rPr>
              <a:t>детский сад №28 «Радуга»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>муниципального образования 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>город-курорт Анапа </a:t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800" b="1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77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6237288"/>
            <a:ext cx="2051050" cy="620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8675C-E4C1-485B-9EAD-48251C019D0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364" name="Text Box 2"/>
          <p:cNvSpPr txBox="1">
            <a:spLocks noChangeArrowheads="1"/>
          </p:cNvSpPr>
          <p:nvPr/>
        </p:nvSpPr>
        <p:spPr bwMode="auto">
          <a:xfrm>
            <a:off x="395163" y="272039"/>
            <a:ext cx="8569325" cy="301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ts val="600"/>
              </a:spcBef>
              <a:spcAft>
                <a:spcPts val="600"/>
              </a:spcAft>
            </a:pPr>
            <a:r>
              <a:rPr lang="ru-RU" altLang="ru-RU" sz="1400" b="1" dirty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РАЗДЕЛЫ ОСНОВНОЙ ОБРАЗОВАТЕЛЬНОЙ ПРОГРАММЫ </a:t>
            </a:r>
            <a:r>
              <a:rPr lang="ru-RU" altLang="ru-RU" sz="1400" b="1" dirty="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МБДОУ </a:t>
            </a:r>
            <a:endParaRPr lang="ru-RU" alt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179388" y="1422400"/>
            <a:ext cx="2305050" cy="503093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u="sng" dirty="0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Целевой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 dirty="0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1. Пояснительная записка: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 dirty="0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цели и задачи программы;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 dirty="0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принципы и подходы к формированию программы;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 dirty="0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значимые для разработки программы характеристики, в том числе характеристики особенностей развития детей раннего и дошкольного возраста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 dirty="0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2. Планируемые результаты освоения программы (конкретизируют требования ФГОС ДО к целевым ориентирам в обязательной части и части, формируемой участниками образовательного процесса              </a:t>
            </a:r>
            <a:endParaRPr lang="ru-RU" alt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2555875" y="1412874"/>
            <a:ext cx="4248150" cy="50404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u="sng" dirty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Содержательный</a:t>
            </a:r>
            <a:r>
              <a:rPr lang="ru-RU" altLang="ru-RU" sz="1300" b="1" dirty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 (общее содержание программы, обеспечивающее полноценное развитие детей)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ru-RU" altLang="ru-RU" sz="1300" b="1" dirty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а) описание образовательной деятельности в соответствии с направлениями развития ребенка, представленными в пяти образовательных областях;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 dirty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б) описание вариативных форм, способов, методов и средств реализации Программы с учетом возрастных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 dirty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в) описание образовательной деятельности по профессиональной коррекции нарушений развития детей в случае, если эта работа предусмотрена Программой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 dirty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Должны быть представлены: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ko-KR" sz="1300" b="1" dirty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а) особенности образовательной деятельности разных видов и культурных практик;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ko-KR" sz="1300" b="1" dirty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б) способы и направления поддержки детской инициативы;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ko-KR" sz="1300" b="1" dirty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в) особенности взаимодействия педагогического коллектива с семьями воспитанников;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 dirty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г) иные характеристики содержания Программы, наиболее существенные с точки зрения авторов Программы</a:t>
            </a:r>
            <a:r>
              <a:rPr lang="ru-RU" altLang="ru-RU" sz="1300" dirty="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.</a:t>
            </a:r>
            <a:endParaRPr lang="ru-RU" alt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6948488" y="1422399"/>
            <a:ext cx="2016125" cy="50309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u="sng" dirty="0">
                <a:solidFill>
                  <a:srgbClr val="990000"/>
                </a:solidFill>
                <a:latin typeface="Times New Roman" pitchFamily="18" charset="0"/>
                <a:cs typeface="Arial" pitchFamily="34" charset="0"/>
              </a:rPr>
              <a:t>Организационный </a:t>
            </a:r>
          </a:p>
          <a:p>
            <a:pPr marL="0" lvl="1" fontAlgn="base">
              <a:spcBef>
                <a:spcPct val="0"/>
              </a:spcBef>
              <a:spcAft>
                <a:spcPct val="0"/>
              </a:spcAft>
              <a:buClr>
                <a:srgbClr val="990000"/>
              </a:buClr>
              <a:buFont typeface="Wingdings" pitchFamily="2" charset="2"/>
              <a:buChar char="ü"/>
            </a:pPr>
            <a:r>
              <a:rPr lang="ru-RU" altLang="ru-RU" sz="1300" b="1" dirty="0">
                <a:solidFill>
                  <a:srgbClr val="990000"/>
                </a:solidFill>
                <a:latin typeface="Times New Roman" pitchFamily="18" charset="0"/>
                <a:cs typeface="Arial" pitchFamily="34" charset="0"/>
              </a:rPr>
              <a:t>описание материально-технического обеспечения Программы,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990000"/>
              </a:buClr>
              <a:buFont typeface="Wingdings" pitchFamily="2" charset="2"/>
              <a:buChar char="ü"/>
            </a:pPr>
            <a:r>
              <a:rPr lang="ru-RU" altLang="ru-RU" sz="1300" b="1" dirty="0">
                <a:solidFill>
                  <a:srgbClr val="990000"/>
                </a:solidFill>
                <a:latin typeface="Times New Roman" pitchFamily="18" charset="0"/>
                <a:cs typeface="Arial" pitchFamily="34" charset="0"/>
              </a:rPr>
              <a:t>обеспеченность методическими материалами и средствами обучения и воспитания,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990000"/>
              </a:buClr>
              <a:buFont typeface="Wingdings" pitchFamily="2" charset="2"/>
              <a:buChar char="ü"/>
            </a:pPr>
            <a:r>
              <a:rPr lang="ru-RU" altLang="ru-RU" sz="1300" b="1" dirty="0">
                <a:solidFill>
                  <a:srgbClr val="990000"/>
                </a:solidFill>
                <a:latin typeface="Times New Roman" pitchFamily="18" charset="0"/>
                <a:cs typeface="Arial" pitchFamily="34" charset="0"/>
              </a:rPr>
              <a:t>распорядок и /или режим дня, особенности традиционных событий, праздников, мероприятий,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990000"/>
              </a:buClr>
              <a:buFont typeface="Wingdings" pitchFamily="2" charset="2"/>
              <a:buChar char="ü"/>
            </a:pPr>
            <a:r>
              <a:rPr lang="ru-RU" altLang="ru-RU" sz="1300" b="1" dirty="0">
                <a:solidFill>
                  <a:srgbClr val="990000"/>
                </a:solidFill>
                <a:latin typeface="Times New Roman" pitchFamily="18" charset="0"/>
                <a:cs typeface="Arial" pitchFamily="34" charset="0"/>
              </a:rPr>
              <a:t>особенности организации развивающей предметно-пространственной среды</a:t>
            </a:r>
            <a:r>
              <a:rPr lang="ru-RU" altLang="ru-RU" sz="1300" dirty="0">
                <a:solidFill>
                  <a:srgbClr val="990000"/>
                </a:solidFill>
                <a:latin typeface="Times New Roman" pitchFamily="18" charset="0"/>
                <a:cs typeface="Arial" pitchFamily="34" charset="0"/>
              </a:rPr>
              <a:t>.</a:t>
            </a:r>
            <a:endParaRPr lang="ru-RU" alt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8" name="Text Box 6"/>
          <p:cNvSpPr txBox="1">
            <a:spLocks noChangeArrowheads="1"/>
          </p:cNvSpPr>
          <p:nvPr/>
        </p:nvSpPr>
        <p:spPr bwMode="auto">
          <a:xfrm>
            <a:off x="1187450" y="620713"/>
            <a:ext cx="7272982" cy="7921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ts val="300"/>
              </a:spcBef>
              <a:spcAft>
                <a:spcPct val="0"/>
              </a:spcAft>
            </a:pPr>
            <a:r>
              <a:rPr lang="ru-RU" altLang="ru-RU" sz="2000" b="1" dirty="0">
                <a:solidFill>
                  <a:srgbClr val="0000FF"/>
                </a:solidFill>
                <a:latin typeface="Times New Roman" pitchFamily="18" charset="0"/>
                <a:cs typeface="Arial" pitchFamily="34" charset="0"/>
              </a:rPr>
              <a:t>Краткая презентация программы (ориентирована на родителей и доступна для ознакомления</a:t>
            </a:r>
            <a:r>
              <a:rPr lang="ru-RU" altLang="ru-RU" sz="2000" b="1" dirty="0" smtClean="0">
                <a:solidFill>
                  <a:srgbClr val="0000FF"/>
                </a:solidFill>
                <a:latin typeface="Times New Roman" pitchFamily="18" charset="0"/>
                <a:cs typeface="Arial" pitchFamily="34" charset="0"/>
              </a:rPr>
              <a:t>):</a:t>
            </a:r>
            <a:endParaRPr lang="ru-RU" altLang="ru-RU" sz="2000" b="1" dirty="0">
              <a:solidFill>
                <a:srgbClr val="0000FF"/>
              </a:solidFill>
              <a:latin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5718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FBFAE-2B9B-4E57-882E-AECD0C6DDAA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539552" y="549275"/>
            <a:ext cx="8208912" cy="53276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7030A0"/>
                </a:solidFill>
              </a:rPr>
              <a:t>Формы взаимодействия педагогического коллектива </a:t>
            </a:r>
            <a:r>
              <a:rPr lang="ru-RU" sz="2800" b="1" dirty="0" smtClean="0">
                <a:solidFill>
                  <a:srgbClr val="7030A0"/>
                </a:solidFill>
              </a:rPr>
              <a:t>с семьями детей.</a:t>
            </a:r>
          </a:p>
          <a:p>
            <a:pPr marL="0" indent="0" algn="ctr">
              <a:buNone/>
            </a:pPr>
            <a:endParaRPr lang="ru-RU" sz="1800" b="1" dirty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r>
              <a:rPr lang="ru-RU" sz="1800" dirty="0"/>
              <a:t>В соответствии с законом Российской Федерации «Об образовании», федеральными образовательными стандартами дошкольного образования, Уставом МБДОУ </a:t>
            </a:r>
            <a:r>
              <a:rPr lang="ru-RU" sz="1800" dirty="0" smtClean="0"/>
              <a:t>№22 «Клубничка» одним </a:t>
            </a:r>
            <a:r>
              <a:rPr lang="ru-RU" sz="1800" dirty="0"/>
              <a:t>из </a:t>
            </a:r>
            <a:r>
              <a:rPr lang="ru-RU" sz="1800" dirty="0" smtClean="0"/>
              <a:t>важных направлений работы  </a:t>
            </a:r>
            <a:r>
              <a:rPr lang="ru-RU" sz="1800" dirty="0"/>
              <a:t>является взаимодействие с семьей для обеспечения полноценного развития </a:t>
            </a:r>
            <a:r>
              <a:rPr lang="ru-RU" sz="1800" dirty="0" smtClean="0"/>
              <a:t>личности </a:t>
            </a:r>
            <a:r>
              <a:rPr lang="ru-RU" sz="1800" dirty="0"/>
              <a:t>ребенка. </a:t>
            </a:r>
            <a:r>
              <a:rPr lang="ru-RU" sz="1800" dirty="0" smtClean="0"/>
              <a:t>В </a:t>
            </a:r>
            <a:r>
              <a:rPr lang="ru-RU" sz="1800" dirty="0"/>
              <a:t>основу совместной деятельности семьи и дошкольного учреждения заложены следующие принципы:</a:t>
            </a:r>
          </a:p>
          <a:p>
            <a:r>
              <a:rPr lang="ru-RU" sz="1800" dirty="0"/>
              <a:t>единый подход к процессу воспитания ребёнка;</a:t>
            </a:r>
          </a:p>
          <a:p>
            <a:r>
              <a:rPr lang="ru-RU" sz="1800" dirty="0"/>
              <a:t>открытость дошкольного учреждения для родителей;</a:t>
            </a:r>
          </a:p>
          <a:p>
            <a:r>
              <a:rPr lang="ru-RU" sz="1800" dirty="0"/>
              <a:t>взаимное доверие  во взаимоотношениях педагогов и родителей;</a:t>
            </a:r>
          </a:p>
          <a:p>
            <a:r>
              <a:rPr lang="ru-RU" sz="1800" dirty="0"/>
              <a:t>уважение и доброжелательность друг к другу;</a:t>
            </a:r>
          </a:p>
          <a:p>
            <a:r>
              <a:rPr lang="ru-RU" sz="1800" dirty="0"/>
              <a:t>дифференцированный подход к каждой семье;</a:t>
            </a:r>
          </a:p>
          <a:p>
            <a:r>
              <a:rPr lang="ru-RU" sz="1800" dirty="0"/>
              <a:t>равно ответственность родителей и педагогов.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1651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395536" y="548680"/>
            <a:ext cx="8208912" cy="5607645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sz="2400" b="1" dirty="0" smtClean="0"/>
              <a:t>Условия реализации Программы должны обеспечивать полноценное развитие личности во всех образовательных областях, через:</a:t>
            </a:r>
            <a:endParaRPr lang="ru-RU" sz="2400" b="1" dirty="0"/>
          </a:p>
        </p:txBody>
      </p:sp>
      <p:sp>
        <p:nvSpPr>
          <p:cNvPr id="5" name="Семиугольник 4"/>
          <p:cNvSpPr/>
          <p:nvPr/>
        </p:nvSpPr>
        <p:spPr>
          <a:xfrm>
            <a:off x="714348" y="2786058"/>
            <a:ext cx="1785950" cy="1571636"/>
          </a:xfrm>
          <a:prstGeom prst="heptagon">
            <a:avLst/>
          </a:prstGeom>
          <a:solidFill>
            <a:srgbClr val="FEB0F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Различные виды детской деятельности</a:t>
            </a:r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емиугольник 6"/>
          <p:cNvSpPr/>
          <p:nvPr/>
        </p:nvSpPr>
        <p:spPr>
          <a:xfrm rot="1337172">
            <a:off x="2086811" y="3640705"/>
            <a:ext cx="1860221" cy="1634752"/>
          </a:xfrm>
          <a:prstGeom prst="heptagon">
            <a:avLst/>
          </a:prstGeom>
          <a:solidFill>
            <a:srgbClr val="67B79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Режимные моменты</a:t>
            </a:r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емиугольник 7"/>
          <p:cNvSpPr/>
          <p:nvPr/>
        </p:nvSpPr>
        <p:spPr>
          <a:xfrm rot="21370204">
            <a:off x="3694168" y="3923300"/>
            <a:ext cx="1880729" cy="1585789"/>
          </a:xfrm>
          <a:prstGeom prst="heptagon">
            <a:avLst/>
          </a:prstGeom>
          <a:solidFill>
            <a:srgbClr val="C1C95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prstClr val="black"/>
                </a:solidFill>
              </a:rPr>
              <a:t>Самостоятельная деятельность</a:t>
            </a:r>
            <a:endParaRPr lang="ru-RU" sz="1400" dirty="0">
              <a:solidFill>
                <a:prstClr val="black"/>
              </a:solidFill>
            </a:endParaRPr>
          </a:p>
        </p:txBody>
      </p:sp>
      <p:sp>
        <p:nvSpPr>
          <p:cNvPr id="9" name="Семиугольник 8"/>
          <p:cNvSpPr/>
          <p:nvPr/>
        </p:nvSpPr>
        <p:spPr>
          <a:xfrm rot="1412722">
            <a:off x="5368653" y="3581123"/>
            <a:ext cx="1789596" cy="1500198"/>
          </a:xfrm>
          <a:prstGeom prst="heptagon">
            <a:avLst/>
          </a:prstGeom>
          <a:solidFill>
            <a:srgbClr val="FC22F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Взаимодействие с родителями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072198" y="2500306"/>
            <a:ext cx="1643074" cy="142876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prstClr val="black"/>
                </a:solidFill>
              </a:rPr>
              <a:t>● ●</a:t>
            </a:r>
          </a:p>
          <a:p>
            <a:pPr algn="ctr"/>
            <a:r>
              <a:rPr lang="ru-RU" dirty="0" smtClean="0">
                <a:solidFill>
                  <a:prstClr val="black"/>
                </a:solidFill>
              </a:rPr>
              <a:t>○</a:t>
            </a:r>
          </a:p>
          <a:p>
            <a:pPr algn="ctr"/>
            <a:endParaRPr lang="ru-RU" dirty="0" smtClean="0">
              <a:solidFill>
                <a:prstClr val="black"/>
              </a:solidFill>
            </a:endParaRPr>
          </a:p>
        </p:txBody>
      </p:sp>
      <p:sp>
        <p:nvSpPr>
          <p:cNvPr id="11" name="Дуга 10"/>
          <p:cNvSpPr/>
          <p:nvPr/>
        </p:nvSpPr>
        <p:spPr>
          <a:xfrm rot="11956245">
            <a:off x="6572264" y="3500438"/>
            <a:ext cx="714380" cy="142876"/>
          </a:xfrm>
          <a:prstGeom prst="arc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382104"/>
      </p:ext>
    </p:extLst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0401" y="1700808"/>
            <a:ext cx="7864652" cy="28007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8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Спасибо, </a:t>
            </a:r>
            <a:r>
              <a:rPr lang="ru-RU" sz="88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что </a:t>
            </a:r>
            <a:endParaRPr lang="ru-RU" sz="8800" b="1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pPr algn="ctr"/>
            <a:r>
              <a:rPr lang="ru-RU" sz="8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Вы </a:t>
            </a:r>
            <a:r>
              <a:rPr lang="ru-RU" sz="88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 нами!</a:t>
            </a:r>
          </a:p>
        </p:txBody>
      </p:sp>
    </p:spTree>
    <p:extLst>
      <p:ext uri="{BB962C8B-B14F-4D97-AF65-F5344CB8AC3E}">
        <p14:creationId xmlns:p14="http://schemas.microsoft.com/office/powerpoint/2010/main" val="258666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>
                <a:solidFill>
                  <a:srgbClr val="0070C0"/>
                </a:solidFill>
              </a:rPr>
              <a:t>В данной презентации мы познакомим Вас</a:t>
            </a:r>
            <a:r>
              <a:rPr lang="ru-RU" dirty="0" smtClean="0">
                <a:solidFill>
                  <a:srgbClr val="0070C0"/>
                </a:solidFill>
              </a:rPr>
              <a:t>:</a:t>
            </a:r>
          </a:p>
          <a:p>
            <a:r>
              <a:rPr lang="ru-RU" dirty="0" smtClean="0"/>
              <a:t>С </a:t>
            </a:r>
            <a:r>
              <a:rPr lang="ru-RU" dirty="0"/>
              <a:t>понятием образовательная </a:t>
            </a:r>
            <a:r>
              <a:rPr lang="ru-RU" u="sng" dirty="0"/>
              <a:t>программа</a:t>
            </a:r>
            <a:r>
              <a:rPr lang="ru-RU" dirty="0"/>
              <a:t> и для чего она необходима</a:t>
            </a:r>
            <a:r>
              <a:rPr lang="ru-RU" dirty="0" smtClean="0"/>
              <a:t>?</a:t>
            </a:r>
          </a:p>
          <a:p>
            <a:r>
              <a:rPr lang="ru-RU" dirty="0" smtClean="0"/>
              <a:t>Моделью образовательной программы.</a:t>
            </a:r>
          </a:p>
          <a:p>
            <a:r>
              <a:rPr lang="ru-RU" dirty="0" smtClean="0"/>
              <a:t>Основными направлениями развития детей и образовательными областями. </a:t>
            </a:r>
            <a:endParaRPr lang="ru-RU" dirty="0"/>
          </a:p>
          <a:p>
            <a:r>
              <a:rPr lang="ru-RU" dirty="0" smtClean="0"/>
              <a:t>Разделами основной образовательной программы дошкольного образования</a:t>
            </a:r>
          </a:p>
          <a:p>
            <a:r>
              <a:rPr lang="ru-RU" dirty="0" smtClean="0"/>
              <a:t>Формами </a:t>
            </a:r>
            <a:r>
              <a:rPr lang="ru-RU" dirty="0"/>
              <a:t>взаимодействия педагогического коллектива с </a:t>
            </a:r>
            <a:r>
              <a:rPr lang="ru-RU" dirty="0" smtClean="0"/>
              <a:t>семьями детей.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Уважаемые родители!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87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Содержимое 4"/>
          <p:cNvSpPr>
            <a:spLocks noGrp="1"/>
          </p:cNvSpPr>
          <p:nvPr>
            <p:ph idx="1"/>
          </p:nvPr>
        </p:nvSpPr>
        <p:spPr>
          <a:xfrm>
            <a:off x="395288" y="2795449"/>
            <a:ext cx="8137152" cy="3575189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buFontTx/>
              <a:buNone/>
            </a:pPr>
            <a:r>
              <a:rPr lang="ru-RU" altLang="ru-RU" b="1" dirty="0" smtClean="0">
                <a:solidFill>
                  <a:srgbClr val="002060"/>
                </a:solidFill>
              </a:rPr>
              <a:t>Программа разрабатывается,  утверждается</a:t>
            </a:r>
            <a:r>
              <a:rPr lang="en-US" altLang="ru-RU" b="1" dirty="0" smtClean="0">
                <a:solidFill>
                  <a:srgbClr val="002060"/>
                </a:solidFill>
              </a:rPr>
              <a:t> </a:t>
            </a:r>
            <a:r>
              <a:rPr lang="ru-RU" altLang="ru-RU" b="1" dirty="0" smtClean="0">
                <a:solidFill>
                  <a:srgbClr val="002060"/>
                </a:solidFill>
              </a:rPr>
              <a:t>и реализуется в дошкольном образовательном учреждении: </a:t>
            </a:r>
          </a:p>
          <a:p>
            <a:pPr marL="400050" lvl="1" indent="0" eaLnBrk="1" hangingPunct="1">
              <a:buFont typeface="Arial" pitchFamily="34" charset="0"/>
              <a:buChar char="•"/>
            </a:pPr>
            <a:r>
              <a:rPr lang="en-US" altLang="ru-RU" sz="2400" b="1" dirty="0" smtClean="0">
                <a:cs typeface="Times New Roman" pitchFamily="18" charset="0"/>
              </a:rPr>
              <a:t> </a:t>
            </a:r>
            <a: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в соответствии </a:t>
            </a:r>
            <a:r>
              <a:rPr lang="ru-RU" altLang="ru-RU" sz="2400" b="1" dirty="0" smtClean="0">
                <a:cs typeface="Times New Roman" pitchFamily="18" charset="0"/>
              </a:rPr>
              <a:t>с федеральным государственным образовательным стандартом дошкольного образования (ФГОС ДО)</a:t>
            </a:r>
          </a:p>
          <a:p>
            <a:pPr marL="400050" lvl="1" indent="0">
              <a:buFont typeface="Arial" pitchFamily="34" charset="0"/>
              <a:buChar char="•"/>
            </a:pPr>
            <a:r>
              <a:rPr lang="en-US" altLang="ru-RU" sz="2400" b="1" dirty="0" smtClean="0">
                <a:cs typeface="Times New Roman" pitchFamily="18" charset="0"/>
              </a:rPr>
              <a:t> </a:t>
            </a:r>
            <a:r>
              <a:rPr lang="ru-RU" alt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с учетом </a:t>
            </a:r>
            <a:r>
              <a:rPr lang="ru-RU" altLang="ru-RU" sz="2400" b="1" dirty="0" smtClean="0">
                <a:cs typeface="Times New Roman" pitchFamily="18" charset="0"/>
              </a:rPr>
              <a:t>примерной </a:t>
            </a:r>
            <a:r>
              <a:rPr lang="ru-RU" altLang="ru-RU" sz="2400" b="1" dirty="0" err="1" smtClean="0">
                <a:cs typeface="Times New Roman" pitchFamily="18" charset="0"/>
              </a:rPr>
              <a:t>иновационной</a:t>
            </a:r>
            <a:r>
              <a:rPr lang="ru-RU" altLang="ru-RU" sz="2400" b="1" dirty="0" smtClean="0">
                <a:cs typeface="Times New Roman" pitchFamily="18" charset="0"/>
              </a:rPr>
              <a:t> программы </a:t>
            </a:r>
            <a:r>
              <a:rPr lang="ru-RU" altLang="ru-RU" sz="2400" b="1" dirty="0" smtClean="0">
                <a:cs typeface="Times New Roman" pitchFamily="18" charset="0"/>
              </a:rPr>
              <a:t>дошкольного образования «От рождения до школы</a:t>
            </a:r>
            <a:r>
              <a:rPr lang="ru-RU" altLang="ru-RU" sz="2400" b="1" dirty="0" smtClean="0">
                <a:cs typeface="Times New Roman" pitchFamily="18" charset="0"/>
              </a:rPr>
              <a:t>» издание пятое </a:t>
            </a:r>
            <a:r>
              <a:rPr lang="ru-RU" altLang="ru-RU" sz="2400" b="1" dirty="0" err="1" smtClean="0">
                <a:cs typeface="Times New Roman" pitchFamily="18" charset="0"/>
              </a:rPr>
              <a:t>иновационное</a:t>
            </a:r>
            <a:r>
              <a:rPr lang="ru-RU" altLang="ru-RU" sz="2400" b="1" dirty="0" smtClean="0">
                <a:cs typeface="Times New Roman" pitchFamily="18" charset="0"/>
              </a:rPr>
              <a:t> исправленное и дополненное </a:t>
            </a:r>
            <a:r>
              <a:rPr lang="ru-RU" sz="2400" dirty="0"/>
              <a:t>/</a:t>
            </a:r>
            <a:r>
              <a:rPr lang="ru-RU" sz="2400" b="1" dirty="0"/>
              <a:t>Под редакцией Н.Е. </a:t>
            </a:r>
            <a:r>
              <a:rPr lang="ru-RU" sz="2400" b="1" dirty="0" err="1"/>
              <a:t>Вераксы</a:t>
            </a:r>
            <a:r>
              <a:rPr lang="ru-RU" sz="2400" b="1" dirty="0"/>
              <a:t>, Т.С. Комаровой, </a:t>
            </a:r>
            <a:r>
              <a:rPr lang="ru-RU" sz="2400" b="1" dirty="0" smtClean="0"/>
              <a:t>Э.М. Дорофеевой МАЗАЙКА-СИНТЕЗ</a:t>
            </a:r>
            <a:r>
              <a:rPr lang="ru-RU" sz="2400" b="1" dirty="0"/>
              <a:t>. М. </a:t>
            </a:r>
            <a:r>
              <a:rPr lang="ru-RU" sz="2400" b="1" dirty="0" smtClean="0"/>
              <a:t>2020г. </a:t>
            </a:r>
            <a:r>
              <a:rPr lang="ru-RU" sz="2400" b="1" u="sng" dirty="0">
                <a:hlinkClick r:id="rId2"/>
              </a:rPr>
              <a:t>http://Navigator.firo.ru</a:t>
            </a:r>
            <a:r>
              <a:rPr lang="ru-RU" sz="2400" b="1" dirty="0"/>
              <a:t>..</a:t>
            </a:r>
          </a:p>
          <a:p>
            <a:pPr marL="400050" lvl="1" indent="0" eaLnBrk="1" hangingPunct="1">
              <a:buFont typeface="Arial" pitchFamily="34" charset="0"/>
              <a:buChar char="•"/>
            </a:pPr>
            <a:endParaRPr lang="ru-RU" altLang="ru-RU" sz="2400" b="1" i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53DAD8-4CF8-4C50-A49C-563D602BCF75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0" y="548680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Основная </a:t>
            </a:r>
            <a:r>
              <a:rPr lang="ru-RU" sz="2000" b="1" dirty="0" smtClean="0"/>
              <a:t>образовательная программа (далее Программа)</a:t>
            </a:r>
            <a:endParaRPr lang="ru-RU" sz="2000" b="1" dirty="0"/>
          </a:p>
          <a:p>
            <a:pPr algn="ctr"/>
            <a:r>
              <a:rPr lang="ru-RU" sz="2000" b="1" dirty="0"/>
              <a:t> это нормативно-управленческий документ </a:t>
            </a:r>
            <a:r>
              <a:rPr lang="ru-RU" sz="2000" b="1" dirty="0" smtClean="0"/>
              <a:t>муниципального бюджетного дошкольного образовательного учреждения детский сад №</a:t>
            </a:r>
            <a:r>
              <a:rPr lang="ru-RU" sz="2000" b="1" dirty="0" smtClean="0"/>
              <a:t>28 «Радуга» </a:t>
            </a:r>
            <a:r>
              <a:rPr lang="ru-RU" sz="2000" b="1" dirty="0" smtClean="0"/>
              <a:t>муниципального образования город-курорт Анапа, </a:t>
            </a:r>
            <a:r>
              <a:rPr lang="ru-RU" sz="2000" b="1" dirty="0"/>
              <a:t>характеризующий специфику содержания образования, особенности организации </a:t>
            </a:r>
            <a:r>
              <a:rPr lang="ru-RU" sz="2000" b="1" dirty="0" err="1"/>
              <a:t>воспитательно</a:t>
            </a:r>
            <a:r>
              <a:rPr lang="ru-RU" sz="2000" b="1" dirty="0"/>
              <a:t>-образовательного процесса, характер оказываемых </a:t>
            </a:r>
            <a:r>
              <a:rPr lang="ru-RU" sz="2000" b="1" dirty="0" smtClean="0"/>
              <a:t>образовательных</a:t>
            </a:r>
            <a:r>
              <a:rPr lang="ru-RU" sz="2000" b="1" dirty="0"/>
              <a:t> </a:t>
            </a:r>
            <a:r>
              <a:rPr lang="ru-RU" sz="2000" b="1" dirty="0" smtClean="0"/>
              <a:t>услуг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017501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576979"/>
            <a:ext cx="828092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Calibri"/>
              </a:rPr>
              <a:t>Образовательная </a:t>
            </a:r>
            <a:r>
              <a:rPr lang="ru-RU" sz="2400" b="1" dirty="0" smtClean="0">
                <a:latin typeface="Calibri"/>
              </a:rPr>
              <a:t>Программа </a:t>
            </a:r>
            <a:endParaRPr lang="ru-RU" sz="2400" b="1" dirty="0">
              <a:latin typeface="Calibri"/>
            </a:endParaRPr>
          </a:p>
          <a:p>
            <a:pPr algn="ctr"/>
            <a:r>
              <a:rPr lang="ru-RU" sz="2000" b="1" i="1" dirty="0">
                <a:solidFill>
                  <a:srgbClr val="7030A0"/>
                </a:solidFill>
                <a:latin typeface="Calibri"/>
              </a:rPr>
              <a:t>учитывает образовательные потребности, </a:t>
            </a:r>
            <a:r>
              <a:rPr lang="ru-RU" sz="2000" b="1" i="1" dirty="0" smtClean="0">
                <a:solidFill>
                  <a:srgbClr val="7030A0"/>
                </a:solidFill>
                <a:latin typeface="Calibri"/>
              </a:rPr>
              <a:t>интересы и мотивы воспитанников</a:t>
            </a:r>
            <a:r>
              <a:rPr lang="ru-RU" sz="2000" b="1" i="1" dirty="0">
                <a:solidFill>
                  <a:srgbClr val="7030A0"/>
                </a:solidFill>
                <a:latin typeface="Calibri"/>
              </a:rPr>
              <a:t>, их родителей (законных представителей)</a:t>
            </a:r>
          </a:p>
          <a:p>
            <a:endParaRPr lang="ru-RU" b="1" dirty="0"/>
          </a:p>
          <a:p>
            <a:r>
              <a:rPr lang="ru-RU" sz="1200" b="1" dirty="0"/>
              <a:t>Документы, регламентирующие образовательную деятельность ДОУ:</a:t>
            </a:r>
          </a:p>
          <a:p>
            <a:pPr lvl="0"/>
            <a:r>
              <a:rPr lang="ru-RU" sz="1200" b="1" dirty="0"/>
              <a:t>Закон РФ «Об образовании». от 29 декабря 2012г. года</a:t>
            </a:r>
          </a:p>
          <a:p>
            <a:pPr lvl="0"/>
            <a:r>
              <a:rPr lang="ru-RU" sz="1200" b="1" dirty="0"/>
              <a:t>Приказ Министерства образования и науки Российской Федерации « Об утверждении Федерального государственного образовательного стандарта дошкольного образования» от 17 октября 2013 г. № 1155</a:t>
            </a:r>
          </a:p>
          <a:p>
            <a:pPr lvl="0"/>
            <a:r>
              <a:rPr lang="ru-RU" sz="1200" b="1" dirty="0"/>
              <a:t>Порядок организации и осуществления образовательной деятельности по программам дошкольного образования от 30.08.2013г.</a:t>
            </a:r>
          </a:p>
          <a:p>
            <a:pPr lvl="0"/>
            <a:r>
              <a:rPr lang="ru-RU" sz="1200" b="1" dirty="0"/>
              <a:t>«Санитарно-эпидемиологические требования к устройству, содержанию и организации режима работы в дошкольных организациях» (Постановление Главного государственного санитарного врача РФ от 15 мая 2013г.№26- Сан </a:t>
            </a:r>
            <a:r>
              <a:rPr lang="ru-RU" sz="1200" b="1" dirty="0" err="1"/>
              <a:t>ПиН</a:t>
            </a:r>
            <a:r>
              <a:rPr lang="ru-RU" sz="1200" b="1" dirty="0"/>
              <a:t> 2.4.3049-13)</a:t>
            </a:r>
          </a:p>
          <a:p>
            <a:pPr lvl="0"/>
            <a:r>
              <a:rPr lang="ru-RU" sz="1200" b="1" dirty="0"/>
              <a:t>Письмо </a:t>
            </a:r>
            <a:r>
              <a:rPr lang="ru-RU" sz="1200" b="1" dirty="0" err="1"/>
              <a:t>Рособнадзора</a:t>
            </a:r>
            <a:r>
              <a:rPr lang="ru-RU" sz="1200" b="1" dirty="0"/>
              <a:t> от 07.02.2014г.</a:t>
            </a:r>
          </a:p>
          <a:p>
            <a:pPr lvl="0"/>
            <a:r>
              <a:rPr lang="ru-RU" sz="1200" b="1" dirty="0"/>
              <a:t>Письмо МО и науки Краснодарского края от 20.03.2014г. «О </a:t>
            </a:r>
            <a:r>
              <a:rPr lang="ru-RU" sz="1200" b="1" dirty="0" err="1"/>
              <a:t>коментариях</a:t>
            </a:r>
            <a:r>
              <a:rPr lang="ru-RU" sz="1200" b="1" dirty="0"/>
              <a:t> к ФГОС ДО», письмо МО и науки РФ от 28.02.2014г. «</a:t>
            </a:r>
            <a:r>
              <a:rPr lang="ru-RU" sz="1200" b="1" dirty="0" err="1"/>
              <a:t>Коментарии</a:t>
            </a:r>
            <a:r>
              <a:rPr lang="ru-RU" sz="1200" b="1" dirty="0"/>
              <a:t> к ФГОС ДО» </a:t>
            </a:r>
          </a:p>
          <a:p>
            <a:pPr lvl="0"/>
            <a:r>
              <a:rPr lang="ru-RU" sz="1200" b="1" dirty="0"/>
              <a:t> Конвенция ООН «конвенция о правах ребёнка» от 15 сентября 1990г.</a:t>
            </a:r>
          </a:p>
          <a:p>
            <a:pPr lvl="0"/>
            <a:r>
              <a:rPr lang="ru-RU" sz="1200" b="1" dirty="0"/>
              <a:t>Закон Краснодарского края от 16 июля 2013 года №2770-КЗ</a:t>
            </a:r>
          </a:p>
          <a:p>
            <a:pPr lvl="0"/>
            <a:r>
              <a:rPr lang="ru-RU" sz="1200" b="1" dirty="0"/>
              <a:t>Примерная основная образовательная программа дошкольного образования, одобрена решением федерального учебно-методического объединения по общему образованию протокол от 20 мая 2015г. 2/15</a:t>
            </a:r>
          </a:p>
          <a:p>
            <a:pPr lvl="0"/>
            <a:r>
              <a:rPr lang="ru-RU" sz="1200" b="1" dirty="0"/>
              <a:t>Устава, зарегистрированного ИНФС </a:t>
            </a:r>
            <a:r>
              <a:rPr lang="ru-RU" sz="1200" b="1" dirty="0" err="1"/>
              <a:t>г.к</a:t>
            </a:r>
            <a:r>
              <a:rPr lang="ru-RU" sz="1200" b="1" dirty="0"/>
              <a:t>. Анапа, утверждён постановлением администрации №95 от 19 января 2016г</a:t>
            </a:r>
          </a:p>
          <a:p>
            <a:pPr lvl="0"/>
            <a:r>
              <a:rPr lang="ru-RU" sz="1200" b="1" dirty="0"/>
              <a:t>Лицензии на право ведения образовательной деятельности №05452 от 09 апреля 2013г.</a:t>
            </a:r>
          </a:p>
          <a:p>
            <a:pPr lvl="0"/>
            <a:r>
              <a:rPr lang="ru-RU" sz="1200" b="1" dirty="0"/>
              <a:t>Лицензии на осуществление медицинской  деятельности ЛО-23-01-006752 №005846 от 3  января 2014г. (ЛО-23-01-013124 от 17 января 2019) </a:t>
            </a:r>
          </a:p>
          <a:p>
            <a:pPr lvl="0"/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val="400707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384527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Модель образовательной Программы МБДОУ д/с  №28 «Радуга»</a:t>
            </a:r>
            <a:endParaRPr lang="ru-RU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1928794" y="1000108"/>
            <a:ext cx="5357850" cy="2000264"/>
          </a:xfrm>
          <a:prstGeom prst="hexagon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Образовательный процесс</a:t>
            </a:r>
          </a:p>
          <a:p>
            <a:pPr algn="ctr"/>
            <a:endParaRPr lang="ru-RU" b="1" dirty="0" smtClean="0">
              <a:solidFill>
                <a:srgbClr val="7030A0"/>
              </a:solidFill>
            </a:endParaRPr>
          </a:p>
          <a:p>
            <a:pPr algn="ctr"/>
            <a:endParaRPr lang="ru-RU" b="1" dirty="0" smtClean="0">
              <a:solidFill>
                <a:srgbClr val="7030A0"/>
              </a:solidFill>
            </a:endParaRPr>
          </a:p>
          <a:p>
            <a:pPr algn="ctr"/>
            <a:endParaRPr lang="ru-RU" b="1" dirty="0" smtClean="0">
              <a:solidFill>
                <a:srgbClr val="7030A0"/>
              </a:solidFill>
            </a:endParaRPr>
          </a:p>
          <a:p>
            <a:pPr algn="ctr"/>
            <a:endParaRPr lang="ru-RU" b="1" dirty="0" smtClean="0">
              <a:solidFill>
                <a:srgbClr val="7030A0"/>
              </a:solidFill>
            </a:endParaRPr>
          </a:p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3108" y="1142985"/>
            <a:ext cx="4929222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300" dirty="0" smtClean="0"/>
          </a:p>
          <a:p>
            <a:pPr algn="ctr"/>
            <a:r>
              <a:rPr lang="ru-RU" sz="1300" b="1" i="1" dirty="0" smtClean="0">
                <a:solidFill>
                  <a:srgbClr val="800000"/>
                </a:solidFill>
              </a:rPr>
              <a:t>Цель</a:t>
            </a:r>
            <a:r>
              <a:rPr lang="ru-RU" sz="1300" dirty="0" smtClean="0"/>
              <a:t>: Создать условия для полноценного проживания воспитанниками периода дошкольного детства </a:t>
            </a:r>
          </a:p>
          <a:p>
            <a:pPr algn="ctr"/>
            <a:r>
              <a:rPr lang="ru-RU" sz="1300" dirty="0"/>
              <a:t>(</a:t>
            </a:r>
            <a:r>
              <a:rPr lang="ru-RU" sz="1300" dirty="0" smtClean="0"/>
              <a:t>с учетом их возрастных, индивидуальных, психологических и физиологических особенностей). Развитие личности, мотивации и способностей детей в различных видах деятельности и охватывает направления развития и образования детей (образовательные области)</a:t>
            </a:r>
            <a:endParaRPr lang="ru-RU" sz="1300" dirty="0"/>
          </a:p>
        </p:txBody>
      </p:sp>
      <p:sp>
        <p:nvSpPr>
          <p:cNvPr id="13" name="Шестиугольник 12"/>
          <p:cNvSpPr/>
          <p:nvPr/>
        </p:nvSpPr>
        <p:spPr>
          <a:xfrm>
            <a:off x="500034" y="2718519"/>
            <a:ext cx="2487790" cy="1357322"/>
          </a:xfrm>
          <a:prstGeom prst="hexagon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800000"/>
                </a:solidFill>
              </a:rPr>
              <a:t>Социально-коммуникативное развитие</a:t>
            </a:r>
            <a:endParaRPr lang="ru-RU" sz="1400" dirty="0">
              <a:solidFill>
                <a:srgbClr val="800000"/>
              </a:solidFill>
            </a:endParaRPr>
          </a:p>
        </p:txBody>
      </p:sp>
      <p:sp>
        <p:nvSpPr>
          <p:cNvPr id="14" name="Шестиугольник 13"/>
          <p:cNvSpPr/>
          <p:nvPr/>
        </p:nvSpPr>
        <p:spPr>
          <a:xfrm>
            <a:off x="1835696" y="4075841"/>
            <a:ext cx="2250516" cy="1285884"/>
          </a:xfrm>
          <a:prstGeom prst="hexagon">
            <a:avLst/>
          </a:prstGeom>
          <a:solidFill>
            <a:srgbClr val="B864B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800000"/>
                </a:solidFill>
              </a:rPr>
              <a:t>Познавательное развитие</a:t>
            </a:r>
            <a:endParaRPr lang="ru-RU" sz="1400" dirty="0">
              <a:solidFill>
                <a:srgbClr val="800000"/>
              </a:solidFill>
            </a:endParaRPr>
          </a:p>
        </p:txBody>
      </p:sp>
      <p:sp>
        <p:nvSpPr>
          <p:cNvPr id="17" name="Шестиугольник 16"/>
          <p:cNvSpPr/>
          <p:nvPr/>
        </p:nvSpPr>
        <p:spPr>
          <a:xfrm>
            <a:off x="5286380" y="4075841"/>
            <a:ext cx="2000264" cy="1357322"/>
          </a:xfrm>
          <a:prstGeom prst="hexagon">
            <a:avLst/>
          </a:prstGeom>
          <a:solidFill>
            <a:srgbClr val="52CC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800000"/>
                </a:solidFill>
              </a:rPr>
              <a:t>Физическое развитие</a:t>
            </a:r>
            <a:endParaRPr lang="ru-RU" sz="1400" dirty="0">
              <a:solidFill>
                <a:srgbClr val="800000"/>
              </a:solidFill>
            </a:endParaRPr>
          </a:p>
        </p:txBody>
      </p:sp>
      <p:sp>
        <p:nvSpPr>
          <p:cNvPr id="15" name="Шестиугольник 14"/>
          <p:cNvSpPr/>
          <p:nvPr/>
        </p:nvSpPr>
        <p:spPr>
          <a:xfrm>
            <a:off x="3722754" y="3286124"/>
            <a:ext cx="1928826" cy="1285884"/>
          </a:xfrm>
          <a:prstGeom prst="hexagon">
            <a:avLst/>
          </a:prstGeom>
          <a:solidFill>
            <a:srgbClr val="C1C95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800000"/>
                </a:solidFill>
              </a:rPr>
              <a:t>Речевое развитие</a:t>
            </a:r>
            <a:endParaRPr lang="ru-RU" sz="1600" dirty="0">
              <a:solidFill>
                <a:srgbClr val="800000"/>
              </a:solidFill>
            </a:endParaRPr>
          </a:p>
        </p:txBody>
      </p:sp>
      <p:sp>
        <p:nvSpPr>
          <p:cNvPr id="18" name="Шестиугольник 17"/>
          <p:cNvSpPr/>
          <p:nvPr/>
        </p:nvSpPr>
        <p:spPr>
          <a:xfrm>
            <a:off x="6583951" y="2754798"/>
            <a:ext cx="2375437" cy="1357322"/>
          </a:xfrm>
          <a:prstGeom prst="hexagon">
            <a:avLst/>
          </a:prstGeom>
          <a:solidFill>
            <a:srgbClr val="FEB0F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800000"/>
                </a:solidFill>
              </a:rPr>
              <a:t>Художественно-эстетическое развитие</a:t>
            </a:r>
            <a:endParaRPr lang="ru-RU" sz="1600" dirty="0">
              <a:solidFill>
                <a:srgbClr val="8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774567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15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548681"/>
            <a:ext cx="835292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чего необходима образовательная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0" algn="just">
              <a:lnSpc>
                <a:spcPct val="12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Образовательная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МБДОУ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содержание и организацию образовательного процесса  для детей дошкольного возраста и направлена на формирование общей культуры, развитие физических, интеллектуальных и личностных качеств, формирование предпосылок учебной деятельности, обеспечивающих социальную успешность, сохранение и укрепление здоровья детей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возраста. </a:t>
            </a:r>
          </a:p>
          <a:p>
            <a:pPr lvl="0" algn="just"/>
            <a:endParaRPr lang="ru-RU" sz="20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Важным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содержании образовательной 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МБДОУ -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области, которые обеспечивают разностороннее  развитие детей с учетом их возрастных и индивидуальных особенностей по основным направлениям – </a:t>
            </a:r>
            <a:r>
              <a:rPr lang="ru-RU" sz="20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социально-коммутативному, познавательному,  речевому,  художественно-эстетическому, физическому.</a:t>
            </a:r>
          </a:p>
          <a:p>
            <a:pPr lvl="0" algn="just"/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Таким образом образовательная программа </a:t>
            </a:r>
            <a:r>
              <a:rPr lang="ru-RU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МБДОУ 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охватывает все основные моменты жизнедеятельности детей дошкольного возраста которые посещают детский сад.</a:t>
            </a:r>
          </a:p>
        </p:txBody>
      </p:sp>
    </p:spTree>
    <p:extLst>
      <p:ext uri="{BB962C8B-B14F-4D97-AF65-F5344CB8AC3E}">
        <p14:creationId xmlns:p14="http://schemas.microsoft.com/office/powerpoint/2010/main" val="254768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4525963"/>
          </a:xfrm>
        </p:spPr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r>
              <a:rPr lang="ru-RU" b="1" dirty="0">
                <a:solidFill>
                  <a:srgbClr val="7030A0"/>
                </a:solidFill>
              </a:rPr>
              <a:t>Социально-коммуникативное развитие </a:t>
            </a:r>
            <a:r>
              <a:rPr lang="ru-RU" dirty="0"/>
              <a:t>направлено на усвоение норм и ценностей, принятых в обществе, включая моральные и нравственные ценности; развитие общения и взаимодействия ребенка со взрослыми и сверстниками; становление самостоятельности, целенаправленности и </a:t>
            </a:r>
            <a:r>
              <a:rPr lang="ru-RU" dirty="0" err="1"/>
              <a:t>саморегуляции</a:t>
            </a:r>
            <a:r>
              <a:rPr lang="ru-RU" dirty="0"/>
              <a:t> собственных действий; развитие социального и эмоционального интеллекта, эмоциональной отзывчивости, сопереживания, формирование готовности к совместной деятельности со сверстниками, формирование уважительного отношения и чувства принадлежности к своей семье и к сообществу детей и взрослых в Организации; формирование позитивных установок к различным видам труда и творчества; формирование основ безопасного поведения в быту, социуме, природе.</a:t>
            </a:r>
          </a:p>
          <a:p>
            <a:pPr algn="just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Образовательные области: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909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692696"/>
            <a:ext cx="8445624" cy="583264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>
                <a:solidFill>
                  <a:srgbClr val="7030A0"/>
                </a:solidFill>
              </a:rPr>
              <a:t>Познавательное развитие предполагает </a:t>
            </a:r>
            <a:r>
              <a:rPr lang="ru-RU" dirty="0"/>
              <a:t>развитие интересов детей, любознательности и познавательной мотивации; формирование познавательных действий, становление сознания; развитие воображения и творческой активности; формирование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др.), о малой родине и Отечестве, представлений о социокультурных ценностях нашего народа, об отечественных традициях и праздниках, о планете Земля как общем доме людей, об особенностях ее природы, многообразии стран и народов мира.</a:t>
            </a:r>
          </a:p>
          <a:p>
            <a:pPr algn="just"/>
            <a:endParaRPr lang="ru-RU" dirty="0"/>
          </a:p>
          <a:p>
            <a:pPr algn="just"/>
            <a:r>
              <a:rPr lang="ru-RU" b="1" dirty="0">
                <a:solidFill>
                  <a:srgbClr val="7030A0"/>
                </a:solidFill>
              </a:rPr>
              <a:t>Речевое развитие включает </a:t>
            </a:r>
            <a:r>
              <a:rPr lang="ru-RU" dirty="0"/>
              <a:t>владение речью как средством общения и культуры; обогащение активного словаря; развитие связной, грамматически правильной диалогической и монологической речи; развитие речевого творчества; развитие звуковой и интонационной культуры речи, фонематического слуха; знакомство с книжной культурой, детской литературой, понимание на слух текстов различных жанров детской литературы; формирование звуковой аналитико-синтетической активности как предпосылки обучения грамоте.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422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219256" cy="568863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b="1" dirty="0">
                <a:solidFill>
                  <a:srgbClr val="7030A0"/>
                </a:solidFill>
              </a:rPr>
              <a:t>Художественно-эстетическое развитие </a:t>
            </a:r>
            <a:r>
              <a:rPr lang="ru-RU" dirty="0"/>
              <a:t>предполагает развитие предпосылок ценностно-смыслового восприятия и понимания произведений искусства (словесного, музыкального, изобразительного), мира природы; становление эстетического отношения к окружающему миру; формирование элементарных представлений о видах искусства; восприятие музыки, художественной литературы, фольклора; стимулирование сопереживания персонажам художественных произведений; реализацию самостоятельной творческой деятельности детей (изобразительной, конструктивно-модельной, музыкальной и др</a:t>
            </a:r>
            <a:r>
              <a:rPr lang="ru-RU" dirty="0" smtClean="0"/>
              <a:t>.).</a:t>
            </a:r>
          </a:p>
          <a:p>
            <a:pPr marL="109728" indent="0" algn="just">
              <a:buNone/>
            </a:pPr>
            <a:endParaRPr lang="ru-RU" dirty="0"/>
          </a:p>
          <a:p>
            <a:pPr algn="just"/>
            <a:r>
              <a:rPr lang="ru-RU" b="1" dirty="0">
                <a:solidFill>
                  <a:srgbClr val="7030A0"/>
                </a:solidFill>
              </a:rPr>
              <a:t>Физическое развитие включает </a:t>
            </a:r>
            <a:r>
              <a:rPr lang="ru-RU" dirty="0"/>
              <a:t>приобретение опыта в следующих видах деятельности детей: двигательной, в том числе связанной с выполнением упражнений, направленных на развитие таких физических качеств, как координация и гибкость; способствующих правильному формированию опорно-двигательной системы организма, развитию равновесия, координации движения, крупной и мелкой моторики обеих рук, а также с правильным, не наносящем ущерба организму, выполнением основных движений (ходьба, бег, мягкие прыжки, повороты в обе стороны), формирование начальных представлений о некоторых видах спорта, овладение подвижными играми с правилами; становление целенаправленности и </a:t>
            </a:r>
            <a:r>
              <a:rPr lang="ru-RU" dirty="0" err="1"/>
              <a:t>саморегуляции</a:t>
            </a:r>
            <a:r>
              <a:rPr lang="ru-RU" dirty="0"/>
              <a:t> в двигательной сфере; становление ценностей здорового образа жизни, овладение его элементарными нормами и правилами (в питании, двигательном режиме, закаливании, при формировании полезных привычек и др.).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621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.3|1.1|1.2|1.1|0.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378</TotalTime>
  <Words>1067</Words>
  <Application>Microsoft Office PowerPoint</Application>
  <PresentationFormat>Экран (4:3)</PresentationFormat>
  <Paragraphs>102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4" baseType="lpstr">
      <vt:lpstr>맑은 고딕</vt:lpstr>
      <vt:lpstr>Arial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Открытая</vt:lpstr>
      <vt:lpstr>3_Тема Office</vt:lpstr>
      <vt:lpstr>      </vt:lpstr>
      <vt:lpstr>Уважаемые родители!</vt:lpstr>
      <vt:lpstr>Презентация PowerPoint</vt:lpstr>
      <vt:lpstr>Презентация PowerPoint</vt:lpstr>
      <vt:lpstr>Презентация PowerPoint</vt:lpstr>
      <vt:lpstr>Презентация PowerPoint</vt:lpstr>
      <vt:lpstr>Образовательные области: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Образовательная программа ДОУ в соответствии с ФГОС</dc:title>
  <dc:creator>User</dc:creator>
  <cp:lastModifiedBy>Admin</cp:lastModifiedBy>
  <cp:revision>47</cp:revision>
  <dcterms:created xsi:type="dcterms:W3CDTF">2015-03-03T12:13:49Z</dcterms:created>
  <dcterms:modified xsi:type="dcterms:W3CDTF">2020-12-21T17:10:15Z</dcterms:modified>
</cp:coreProperties>
</file>