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16"/>
  </p:notesMasterIdLst>
  <p:sldIdLst>
    <p:sldId id="272" r:id="rId3"/>
    <p:sldId id="273" r:id="rId4"/>
    <p:sldId id="258" r:id="rId5"/>
    <p:sldId id="278" r:id="rId6"/>
    <p:sldId id="275" r:id="rId7"/>
    <p:sldId id="277" r:id="rId8"/>
    <p:sldId id="280" r:id="rId9"/>
    <p:sldId id="281" r:id="rId10"/>
    <p:sldId id="282" r:id="rId11"/>
    <p:sldId id="266" r:id="rId12"/>
    <p:sldId id="283" r:id="rId13"/>
    <p:sldId id="28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21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7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6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838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370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62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529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695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16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348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74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450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51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avigator.firo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68574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496944" cy="3600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Презентация для родителей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Ознакомление с основной </a:t>
            </a:r>
            <a:r>
              <a:rPr lang="ru-RU" sz="2800" b="1" dirty="0" smtClean="0">
                <a:solidFill>
                  <a:schemeClr val="tx1"/>
                </a:solidFill>
              </a:rPr>
              <a:t>общеобразовательной программой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Муниципального бюджетного дошкольного образовательного учреждения </a:t>
            </a:r>
            <a:r>
              <a:rPr lang="ru-RU" sz="2800" dirty="0">
                <a:solidFill>
                  <a:schemeClr val="tx1"/>
                </a:solidFill>
              </a:rPr>
              <a:t>детский сад №28 «Радуга»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муниципального образования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город-курорт Анапа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95163" y="272039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</a:t>
            </a:r>
            <a:r>
              <a:rPr lang="ru-RU" altLang="ru-RU" sz="14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МБДОУ 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50309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4"/>
            <a:ext cx="4248150" cy="50404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Должны быть представлены: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399"/>
            <a:ext cx="2016125" cy="50309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272982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Краткая презентация программы (ориентирована на родителей и доступна для ознакомления</a:t>
            </a:r>
            <a:r>
              <a:rPr lang="ru-RU" altLang="ru-RU" sz="2000" b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):</a:t>
            </a:r>
            <a:endParaRPr lang="ru-RU" altLang="ru-RU" sz="2000" b="1" dirty="0">
              <a:solidFill>
                <a:srgbClr val="0000FF"/>
              </a:solidFill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5"/>
            <a:ext cx="8208912" cy="5327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МБДОУ </a:t>
            </a:r>
            <a:r>
              <a:rPr lang="ru-RU" sz="1800" dirty="0" smtClean="0"/>
              <a:t>№22 «Клубничка» одним </a:t>
            </a:r>
            <a:r>
              <a:rPr lang="ru-RU" sz="1800" dirty="0"/>
              <a:t>из </a:t>
            </a:r>
            <a:r>
              <a:rPr lang="ru-RU" sz="1800" dirty="0" smtClean="0"/>
              <a:t>важных направлений работы  </a:t>
            </a:r>
            <a:r>
              <a:rPr lang="ru-RU" sz="1800" dirty="0"/>
              <a:t>является взаимодействие с семьей для обеспечения полноценного развития </a:t>
            </a:r>
            <a:r>
              <a:rPr lang="ru-RU" sz="1800" dirty="0" smtClean="0"/>
              <a:t>личности </a:t>
            </a:r>
            <a:r>
              <a:rPr lang="ru-RU" sz="1800" dirty="0"/>
              <a:t>ребенка. </a:t>
            </a:r>
            <a:r>
              <a:rPr lang="ru-RU" sz="1800" dirty="0" smtClean="0"/>
              <a:t>В </a:t>
            </a:r>
            <a:r>
              <a:rPr lang="ru-RU" sz="1800" dirty="0"/>
              <a:t>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/>
              <a:t>единый подход к процессу воспитания ребёнка;</a:t>
            </a:r>
          </a:p>
          <a:p>
            <a:r>
              <a:rPr lang="ru-RU" sz="1800" dirty="0"/>
              <a:t>открытость дошкольного учреждения для родителей;</a:t>
            </a:r>
          </a:p>
          <a:p>
            <a:r>
              <a:rPr lang="ru-RU" sz="1800" dirty="0"/>
              <a:t>взаимное доверие  во взаимоотношениях педагогов и родителей;</a:t>
            </a:r>
          </a:p>
          <a:p>
            <a:r>
              <a:rPr lang="ru-RU" sz="1800" dirty="0"/>
              <a:t>уважение и доброжелательность друг к другу;</a:t>
            </a:r>
          </a:p>
          <a:p>
            <a:r>
              <a:rPr lang="ru-RU" sz="1800" dirty="0"/>
              <a:t>дифференцированный подход к каждой семье;</a:t>
            </a:r>
          </a:p>
          <a:p>
            <a:r>
              <a:rPr lang="ru-RU" sz="1800" dirty="0"/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/>
              <a:t>Условия реализации Программы должны обеспечивать полноценное развитие личности во всех образовательных областях, через:</a:t>
            </a:r>
            <a:endParaRPr lang="ru-RU" sz="24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:p14="http://schemas.microsoft.com/office/powerpoint/2010/main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С </a:t>
            </a:r>
            <a:r>
              <a:rPr lang="ru-RU" dirty="0"/>
              <a:t>понятием образовательная </a:t>
            </a:r>
            <a:r>
              <a:rPr lang="ru-RU" u="sng" dirty="0"/>
              <a:t>программа</a:t>
            </a:r>
            <a:r>
              <a:rPr lang="ru-RU" dirty="0"/>
              <a:t> и для чего она необходима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Моделью образовательной программы.</a:t>
            </a:r>
          </a:p>
          <a:p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r>
              <a:rPr lang="ru-RU" dirty="0" smtClean="0"/>
              <a:t>Разделами основной образовательной программы дошкольного образования</a:t>
            </a:r>
          </a:p>
          <a:p>
            <a:r>
              <a:rPr lang="ru-RU" dirty="0" smtClean="0"/>
              <a:t>Формами </a:t>
            </a:r>
            <a:r>
              <a:rPr lang="ru-RU" dirty="0"/>
              <a:t>взаимодействия педагогического коллектива с </a:t>
            </a:r>
            <a:r>
              <a:rPr lang="ru-RU" dirty="0" smtClean="0"/>
              <a:t>семьями детей.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2795449"/>
            <a:ext cx="8137152" cy="3575189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dirty="0" smtClean="0">
                <a:cs typeface="Times New Roman" pitchFamily="18" charset="0"/>
              </a:rPr>
              <a:t>с федеральным государственным образовательным стандартом дошкольного образования (ФГОС ДО)</a:t>
            </a:r>
          </a:p>
          <a:p>
            <a:pPr marL="400050" lvl="1" indent="0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с учетом </a:t>
            </a:r>
            <a:r>
              <a:rPr lang="ru-RU" altLang="ru-RU" sz="2400" b="1" dirty="0" smtClean="0">
                <a:cs typeface="Times New Roman" pitchFamily="18" charset="0"/>
              </a:rPr>
              <a:t>примерной </a:t>
            </a:r>
            <a:r>
              <a:rPr lang="ru-RU" altLang="ru-RU" sz="2400" b="1" dirty="0" err="1" smtClean="0">
                <a:cs typeface="Times New Roman" pitchFamily="18" charset="0"/>
              </a:rPr>
              <a:t>иновационной</a:t>
            </a:r>
            <a:r>
              <a:rPr lang="ru-RU" altLang="ru-RU" sz="2400" b="1" dirty="0" smtClean="0">
                <a:cs typeface="Times New Roman" pitchFamily="18" charset="0"/>
              </a:rPr>
              <a:t> программы </a:t>
            </a:r>
            <a:r>
              <a:rPr lang="ru-RU" altLang="ru-RU" sz="2400" b="1" dirty="0" smtClean="0">
                <a:cs typeface="Times New Roman" pitchFamily="18" charset="0"/>
              </a:rPr>
              <a:t>дошкольного образования «От рождения до школы</a:t>
            </a:r>
            <a:r>
              <a:rPr lang="ru-RU" altLang="ru-RU" sz="2400" b="1" dirty="0" smtClean="0">
                <a:cs typeface="Times New Roman" pitchFamily="18" charset="0"/>
              </a:rPr>
              <a:t>» издание пятое </a:t>
            </a:r>
            <a:r>
              <a:rPr lang="ru-RU" altLang="ru-RU" sz="2400" b="1" dirty="0" err="1" smtClean="0">
                <a:cs typeface="Times New Roman" pitchFamily="18" charset="0"/>
              </a:rPr>
              <a:t>иновационное</a:t>
            </a:r>
            <a:r>
              <a:rPr lang="ru-RU" altLang="ru-RU" sz="2400" b="1" dirty="0" smtClean="0">
                <a:cs typeface="Times New Roman" pitchFamily="18" charset="0"/>
              </a:rPr>
              <a:t> исправленное и дополненное </a:t>
            </a:r>
            <a:r>
              <a:rPr lang="ru-RU" sz="2400" dirty="0"/>
              <a:t>/</a:t>
            </a:r>
            <a:r>
              <a:rPr lang="ru-RU" sz="2400" b="1" dirty="0"/>
              <a:t>Под редакцией Н.Е. </a:t>
            </a:r>
            <a:r>
              <a:rPr lang="ru-RU" sz="2400" b="1" dirty="0" err="1"/>
              <a:t>Вераксы</a:t>
            </a:r>
            <a:r>
              <a:rPr lang="ru-RU" sz="2400" b="1" dirty="0"/>
              <a:t>, Т.С. Комаровой, </a:t>
            </a:r>
            <a:r>
              <a:rPr lang="ru-RU" sz="2400" b="1" dirty="0" smtClean="0"/>
              <a:t>Э.М. Дорофеевой МАЗАЙКА-СИНТЕЗ</a:t>
            </a:r>
            <a:r>
              <a:rPr lang="ru-RU" sz="2400" b="1" dirty="0"/>
              <a:t>. М. </a:t>
            </a:r>
            <a:r>
              <a:rPr lang="ru-RU" sz="2400" b="1" dirty="0" smtClean="0"/>
              <a:t>2020г. </a:t>
            </a:r>
            <a:r>
              <a:rPr lang="ru-RU" sz="2400" b="1" u="sng" dirty="0">
                <a:hlinkClick r:id="rId2"/>
              </a:rPr>
              <a:t>http://Navigator.firo.ru</a:t>
            </a:r>
            <a:r>
              <a:rPr lang="ru-RU" sz="2400" b="1" dirty="0"/>
              <a:t>..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endParaRPr lang="ru-RU" altLang="ru-RU" sz="24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54868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Основная </a:t>
            </a:r>
            <a:r>
              <a:rPr lang="ru-RU" sz="2000" b="1" dirty="0" smtClean="0"/>
              <a:t>образовательная программа (далее Программа)</a:t>
            </a:r>
            <a:endParaRPr lang="ru-RU" sz="2000" b="1" dirty="0"/>
          </a:p>
          <a:p>
            <a:pPr algn="ctr"/>
            <a:r>
              <a:rPr lang="ru-RU" sz="2000" b="1" dirty="0"/>
              <a:t> это нормативно-управленческий документ </a:t>
            </a:r>
            <a:r>
              <a:rPr lang="ru-RU" sz="2000" b="1" dirty="0" smtClean="0"/>
              <a:t>муниципального бюджетного дошкольного образовательного учреждения детский сад №</a:t>
            </a:r>
            <a:r>
              <a:rPr lang="ru-RU" sz="2000" b="1" dirty="0" smtClean="0"/>
              <a:t>28 «Радуга» </a:t>
            </a:r>
            <a:r>
              <a:rPr lang="ru-RU" sz="2000" b="1" dirty="0" smtClean="0"/>
              <a:t>муниципального образования город-курорт Анапа, </a:t>
            </a:r>
            <a:r>
              <a:rPr lang="ru-RU" sz="2000" b="1" dirty="0"/>
              <a:t>характеризующий специфику содержания образования, особенности организации </a:t>
            </a:r>
            <a:r>
              <a:rPr lang="ru-RU" sz="2000" b="1" dirty="0" err="1"/>
              <a:t>воспитательно</a:t>
            </a:r>
            <a:r>
              <a:rPr lang="ru-RU" sz="2000" b="1" dirty="0"/>
              <a:t>-образовательного процесса, характер оказываемых </a:t>
            </a:r>
            <a:r>
              <a:rPr lang="ru-RU" sz="2000" b="1" dirty="0" smtClean="0"/>
              <a:t>образовательных</a:t>
            </a:r>
            <a:r>
              <a:rPr lang="ru-RU" sz="2000" b="1" dirty="0"/>
              <a:t> </a:t>
            </a:r>
            <a:r>
              <a:rPr lang="ru-RU" sz="2000" b="1" dirty="0" smtClean="0"/>
              <a:t>услуг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175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9"/>
            <a:ext cx="828092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alibri"/>
              </a:rPr>
              <a:t>Образовательная </a:t>
            </a:r>
            <a:r>
              <a:rPr lang="ru-RU" sz="2400" b="1" dirty="0" smtClean="0">
                <a:latin typeface="Calibri"/>
              </a:rPr>
              <a:t>Программа </a:t>
            </a:r>
            <a:endParaRPr lang="ru-RU" sz="2400" b="1" dirty="0">
              <a:latin typeface="Calibri"/>
            </a:endParaRP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endParaRPr lang="ru-RU" b="1" dirty="0"/>
          </a:p>
          <a:p>
            <a:r>
              <a:rPr lang="ru-RU" sz="1200" b="1" dirty="0"/>
              <a:t>Документы, регламентирующие образовательную деятельность ДОУ:</a:t>
            </a:r>
          </a:p>
          <a:p>
            <a:pPr lvl="0"/>
            <a:r>
              <a:rPr lang="ru-RU" sz="1200" b="1" dirty="0"/>
              <a:t>Закон РФ «Об образовании». от 29 декабря 2012г. года</a:t>
            </a:r>
          </a:p>
          <a:p>
            <a:pPr lvl="0"/>
            <a:r>
              <a:rPr lang="ru-RU" sz="1200" b="1" dirty="0"/>
              <a:t>Приказ Министерства образования и науки Российской Федерации « Об утверждении Федерального государственного образовательного стандарта дошкольного образования» от 17 октября 2013 г. № 1155</a:t>
            </a:r>
          </a:p>
          <a:p>
            <a:pPr lvl="0"/>
            <a:r>
              <a:rPr lang="ru-RU" sz="1200" b="1" dirty="0"/>
              <a:t>Порядок организации и осуществления образовательной деятельности по программам дошкольного образования от 30.08.2013г.</a:t>
            </a:r>
          </a:p>
          <a:p>
            <a:pPr lvl="0"/>
            <a:r>
              <a:rPr lang="ru-RU" sz="1200" b="1" dirty="0"/>
              <a:t>«Санитарно-эпидемиологические требования к устройству, содержанию и организации режима работы в дошкольных организациях» (Постановление Главного государственного санитарного врача РФ от 15 мая 2013г.№26- Сан </a:t>
            </a:r>
            <a:r>
              <a:rPr lang="ru-RU" sz="1200" b="1" dirty="0" err="1"/>
              <a:t>ПиН</a:t>
            </a:r>
            <a:r>
              <a:rPr lang="ru-RU" sz="1200" b="1" dirty="0"/>
              <a:t> 2.4.3049-13)</a:t>
            </a:r>
          </a:p>
          <a:p>
            <a:pPr lvl="0"/>
            <a:r>
              <a:rPr lang="ru-RU" sz="1200" b="1" dirty="0"/>
              <a:t>Письмо </a:t>
            </a:r>
            <a:r>
              <a:rPr lang="ru-RU" sz="1200" b="1" dirty="0" err="1"/>
              <a:t>Рособнадзора</a:t>
            </a:r>
            <a:r>
              <a:rPr lang="ru-RU" sz="1200" b="1" dirty="0"/>
              <a:t> от 07.02.2014г.</a:t>
            </a:r>
          </a:p>
          <a:p>
            <a:pPr lvl="0"/>
            <a:r>
              <a:rPr lang="ru-RU" sz="1200" b="1" dirty="0"/>
              <a:t>Письмо МО и науки Краснодарского края от 20.03.2014г. «О </a:t>
            </a:r>
            <a:r>
              <a:rPr lang="ru-RU" sz="1200" b="1" dirty="0" err="1"/>
              <a:t>коментариях</a:t>
            </a:r>
            <a:r>
              <a:rPr lang="ru-RU" sz="1200" b="1" dirty="0"/>
              <a:t> к ФГОС ДО», письмо МО и науки РФ от 28.02.2014г. «</a:t>
            </a:r>
            <a:r>
              <a:rPr lang="ru-RU" sz="1200" b="1" dirty="0" err="1"/>
              <a:t>Коментарии</a:t>
            </a:r>
            <a:r>
              <a:rPr lang="ru-RU" sz="1200" b="1" dirty="0"/>
              <a:t> к ФГОС ДО» </a:t>
            </a:r>
          </a:p>
          <a:p>
            <a:pPr lvl="0"/>
            <a:r>
              <a:rPr lang="ru-RU" sz="1200" b="1" dirty="0"/>
              <a:t> Конвенция ООН «конвенция о правах ребёнка» от 15 сентября 1990г.</a:t>
            </a:r>
          </a:p>
          <a:p>
            <a:pPr lvl="0"/>
            <a:r>
              <a:rPr lang="ru-RU" sz="1200" b="1" dirty="0"/>
              <a:t>Закон Краснодарского края от 16 июля 2013 года №2770-КЗ</a:t>
            </a:r>
          </a:p>
          <a:p>
            <a:pPr lvl="0"/>
            <a:r>
              <a:rPr lang="ru-RU" sz="1200" b="1" dirty="0"/>
              <a:t>Примерная основная образовательная программа дошкольного образования, одобрена решением федерального учебно-методического объединения по общему образованию протокол от 20 мая 2015г. 2/15</a:t>
            </a:r>
          </a:p>
          <a:p>
            <a:pPr lvl="0"/>
            <a:r>
              <a:rPr lang="ru-RU" sz="1200" b="1" dirty="0"/>
              <a:t>Устава, зарегистрированного ИНФС </a:t>
            </a:r>
            <a:r>
              <a:rPr lang="ru-RU" sz="1200" b="1" dirty="0" err="1"/>
              <a:t>г.к</a:t>
            </a:r>
            <a:r>
              <a:rPr lang="ru-RU" sz="1200" b="1" dirty="0"/>
              <a:t>. Анапа, утверждён постановлением администрации №95 от 19 января 2016г</a:t>
            </a:r>
          </a:p>
          <a:p>
            <a:pPr lvl="0"/>
            <a:r>
              <a:rPr lang="ru-RU" sz="1200" b="1" dirty="0"/>
              <a:t>Лицензии на право ведения образовательной деятельности №05452 от 09 апреля 2013г.</a:t>
            </a:r>
          </a:p>
          <a:p>
            <a:pPr lvl="0"/>
            <a:r>
              <a:rPr lang="ru-RU" sz="1200" b="1" dirty="0"/>
              <a:t>Лицензии на осуществление медицинской  деятельности ЛО-23-01-006752 №005846 от 3  января 2014г. (ЛО-23-01-013124 от 17 января 2019) </a:t>
            </a:r>
          </a:p>
          <a:p>
            <a:pPr lvl="0"/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84527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МБДОУ д/с  №28 «Радуга»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Создать условия для полноценного проживания воспитанниками периода дошкольного детства </a:t>
            </a:r>
          </a:p>
          <a:p>
            <a:pPr algn="ctr"/>
            <a:r>
              <a:rPr lang="ru-RU" sz="1300" dirty="0"/>
              <a:t>(</a:t>
            </a:r>
            <a:r>
              <a:rPr lang="ru-RU" sz="1300" dirty="0" smtClean="0"/>
              <a:t>с учетом их возрастных, индивидуальных, психологических и физиологических особенностей).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075841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075841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1067</Words>
  <Application>Microsoft Office PowerPoint</Application>
  <PresentationFormat>Экран (4:3)</PresentationFormat>
  <Paragraphs>102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맑은 고딕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3_Тема Office</vt:lpstr>
      <vt:lpstr>      </vt:lpstr>
      <vt:lpstr>Уважаемые родители!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Образовательные области: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Образовательная программа ДОУ в соответствии с ФГОС</dc:title>
  <dc:creator>User</dc:creator>
  <cp:lastModifiedBy>Admin</cp:lastModifiedBy>
  <cp:revision>47</cp:revision>
  <dcterms:created xsi:type="dcterms:W3CDTF">2015-03-03T12:13:49Z</dcterms:created>
  <dcterms:modified xsi:type="dcterms:W3CDTF">2020-12-21T17:10:15Z</dcterms:modified>
</cp:coreProperties>
</file>